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44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61" r:id="rId103"/>
    <p:sldId id="358" r:id="rId104"/>
    <p:sldId id="359" r:id="rId105"/>
    <p:sldId id="360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539" r:id="rId139"/>
    <p:sldId id="537" r:id="rId140"/>
    <p:sldId id="397" r:id="rId141"/>
    <p:sldId id="398" r:id="rId142"/>
    <p:sldId id="540" r:id="rId143"/>
    <p:sldId id="443" r:id="rId144"/>
    <p:sldId id="444" r:id="rId14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solidFill>
                <a:srgbClr val="CCCDCB"/>
              </a:solidFill>
              <a:prstDash val="solid"/>
              <a:miter lim="400000"/>
            </a:ln>
          </a:top>
          <a:bottom>
            <a:ln w="127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28D8E">
              <a:alpha val="20000"/>
            </a:srgbClr>
          </a:solidFill>
        </a:fill>
      </a:tcStyle>
    </a:band2H>
    <a:firstCo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381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solidFill>
                <a:srgbClr val="CCCDCB"/>
              </a:solidFill>
              <a:prstDash val="solid"/>
              <a:miter lim="400000"/>
            </a:ln>
          </a:top>
          <a:bottom>
            <a:ln w="127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EBEBE3"/>
          </a:solidFill>
        </a:fill>
      </a:tcStyle>
    </a:firstCol>
    <a:lastRow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38100" cap="flat">
              <a:solidFill>
                <a:srgbClr val="CCCDCB"/>
              </a:solidFill>
              <a:prstDash val="solid"/>
              <a:miter lim="400000"/>
            </a:ln>
          </a:top>
          <a:bottom>
            <a:ln w="127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EBEBE3"/>
          </a:solidFill>
        </a:fill>
      </a:tcStyle>
    </a:lastRow>
    <a:firstRow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solidFill>
                <a:srgbClr val="CCCDCB"/>
              </a:solidFill>
              <a:prstDash val="solid"/>
              <a:miter lim="400000"/>
            </a:ln>
          </a:top>
          <a:bottom>
            <a:ln w="381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EBEBE3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solidFill>
            <a:srgbClr val="E5E1C5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solidFill>
            <a:srgbClr val="B0C09A"/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solidFill>
            <a:srgbClr val="B0C09A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44444"/>
              </a:solidFill>
              <a:prstDash val="solid"/>
              <a:miter lim="400000"/>
            </a:ln>
          </a:top>
          <a:bottom>
            <a:ln w="12700" cap="flat">
              <a:solidFill>
                <a:srgbClr val="444444"/>
              </a:solidFill>
              <a:prstDash val="solid"/>
              <a:miter lim="400000"/>
            </a:ln>
          </a:bottom>
          <a:insideH>
            <a:ln w="12700" cap="flat">
              <a:solidFill>
                <a:srgbClr val="444444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AB0B5">
              <a:alpha val="10000"/>
            </a:srgb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>
                  <a:satOff val="-7715"/>
                  <a:lumOff val="-221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44444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ADBD7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44444"/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7715"/>
                  <a:lumOff val="-221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AB0B5"/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7715"/>
                  <a:lumOff val="-221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44444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AB0B5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949E9F"/>
              </a:solidFill>
              <a:prstDash val="solid"/>
              <a:miter lim="400000"/>
            </a:ln>
          </a:left>
          <a:right>
            <a:ln w="12700" cap="flat">
              <a:solidFill>
                <a:srgbClr val="949E9F"/>
              </a:solidFill>
              <a:prstDash val="solid"/>
              <a:miter lim="400000"/>
            </a:ln>
          </a:right>
          <a:top>
            <a:ln w="12700" cap="flat">
              <a:solidFill>
                <a:srgbClr val="949E9F"/>
              </a:solidFill>
              <a:prstDash val="solid"/>
              <a:miter lim="400000"/>
            </a:ln>
          </a:top>
          <a:bottom>
            <a:ln w="12700" cap="flat">
              <a:solidFill>
                <a:srgbClr val="949E9F"/>
              </a:solidFill>
              <a:prstDash val="solid"/>
              <a:miter lim="400000"/>
            </a:ln>
          </a:bottom>
          <a:insideH>
            <a:ln w="12700" cap="flat">
              <a:solidFill>
                <a:srgbClr val="949E9F"/>
              </a:solidFill>
              <a:prstDash val="solid"/>
              <a:miter lim="400000"/>
            </a:ln>
          </a:insideH>
          <a:insideV>
            <a:ln w="12700" cap="flat">
              <a:solidFill>
                <a:srgbClr val="949E9F"/>
              </a:solidFill>
              <a:prstDash val="solid"/>
              <a:miter lim="400000"/>
            </a:ln>
          </a:insideV>
        </a:tcBdr>
        <a:fill>
          <a:solidFill>
            <a:srgbClr val="E2E0D9"/>
          </a:solidFill>
        </a:fill>
      </a:tcStyle>
    </a:wholeTbl>
    <a:band2H>
      <a:tcTxStyle/>
      <a:tcStyle>
        <a:tcBdr/>
        <a:fill>
          <a:solidFill>
            <a:srgbClr val="EFECE5"/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4">
                  <a:satOff val="-11517"/>
                  <a:lumOff val="-24324"/>
                </a:schemeClr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352922"/>
              </a:solidFill>
              <a:prstDash val="solid"/>
              <a:miter lim="400000"/>
            </a:ln>
          </a:top>
          <a:bottom>
            <a:ln w="12700" cap="flat">
              <a:solidFill>
                <a:srgbClr val="352922"/>
              </a:solidFill>
              <a:prstDash val="solid"/>
              <a:miter lim="400000"/>
            </a:ln>
          </a:bottom>
          <a:insideH>
            <a:ln w="12700" cap="flat">
              <a:solidFill>
                <a:srgbClr val="352922"/>
              </a:solidFill>
              <a:prstDash val="solid"/>
              <a:miter lim="400000"/>
            </a:ln>
          </a:insideH>
          <a:insideV>
            <a:ln w="12700" cap="flat">
              <a:solidFill>
                <a:srgbClr val="352922"/>
              </a:solidFill>
              <a:prstDash val="solid"/>
              <a:miter lim="400000"/>
            </a:ln>
          </a:insideV>
        </a:tcBdr>
        <a:fill>
          <a:solidFill>
            <a:srgbClr val="4F4036"/>
          </a:solidFill>
        </a:fill>
      </a:tcStyle>
    </a:firstCol>
    <a:lastRow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6D5D4B"/>
              </a:solidFill>
              <a:prstDash val="solid"/>
              <a:miter lim="400000"/>
            </a:ln>
          </a:left>
          <a:right>
            <a:ln w="12700" cap="flat">
              <a:solidFill>
                <a:srgbClr val="6D5D4B"/>
              </a:solidFill>
              <a:prstDash val="solid"/>
              <a:miter lim="400000"/>
            </a:ln>
          </a:right>
          <a:top>
            <a:ln w="25400" cap="flat">
              <a:solidFill>
                <a:srgbClr val="352922"/>
              </a:solidFill>
              <a:prstDash val="solid"/>
              <a:miter lim="400000"/>
            </a:ln>
          </a:top>
          <a:bottom>
            <a:ln w="12700" cap="flat">
              <a:solidFill>
                <a:schemeClr val="accent4">
                  <a:satOff val="-11517"/>
                  <a:lumOff val="-24324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6D5D4B"/>
              </a:solidFill>
              <a:prstDash val="solid"/>
              <a:miter lim="400000"/>
            </a:ln>
          </a:insideH>
          <a:insideV>
            <a:ln w="12700" cap="flat">
              <a:solidFill>
                <a:srgbClr val="6D5D4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352922"/>
              </a:solidFill>
              <a:prstDash val="solid"/>
              <a:miter lim="400000"/>
            </a:ln>
          </a:left>
          <a:right>
            <a:ln w="12700" cap="flat">
              <a:solidFill>
                <a:srgbClr val="352922"/>
              </a:solidFill>
              <a:prstDash val="solid"/>
              <a:miter lim="400000"/>
            </a:ln>
          </a:right>
          <a:top>
            <a:ln w="12700" cap="flat">
              <a:solidFill>
                <a:schemeClr val="accent4">
                  <a:satOff val="-11517"/>
                  <a:lumOff val="-24324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352922"/>
              </a:solidFill>
              <a:prstDash val="solid"/>
              <a:miter lim="400000"/>
            </a:ln>
          </a:bottom>
          <a:insideH>
            <a:ln w="12700" cap="flat">
              <a:solidFill>
                <a:srgbClr val="352922"/>
              </a:solidFill>
              <a:prstDash val="solid"/>
              <a:miter lim="400000"/>
            </a:ln>
          </a:insideH>
          <a:insideV>
            <a:ln w="12700" cap="flat">
              <a:solidFill>
                <a:srgbClr val="352922"/>
              </a:solidFill>
              <a:prstDash val="solid"/>
              <a:miter lim="400000"/>
            </a:ln>
          </a:insideV>
        </a:tcBdr>
        <a:fill>
          <a:solidFill>
            <a:srgbClr val="4F403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3">
              <a:alpha val="38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939393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A5A8A3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5A8A3"/>
              </a:solidFill>
              <a:prstDash val="solid"/>
              <a:miter lim="400000"/>
            </a:ln>
          </a:left>
          <a:right>
            <a:ln w="12700" cap="flat">
              <a:solidFill>
                <a:srgbClr val="A5A8A3"/>
              </a:solidFill>
              <a:prstDash val="solid"/>
              <a:miter lim="400000"/>
            </a:ln>
          </a:right>
          <a:top>
            <a:ln w="12700" cap="flat">
              <a:solidFill>
                <a:srgbClr val="939393"/>
              </a:solidFill>
              <a:prstDash val="solid"/>
              <a:miter lim="400000"/>
            </a:ln>
          </a:top>
          <a:bottom>
            <a:ln w="12700" cap="flat">
              <a:solidFill>
                <a:srgbClr val="93939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5A8A3"/>
              </a:solidFill>
              <a:prstDash val="solid"/>
              <a:miter lim="400000"/>
            </a:ln>
          </a:insideV>
        </a:tcBdr>
        <a:fill>
          <a:solidFill>
            <a:srgbClr val="6D6D6D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5A8A3"/>
              </a:solidFill>
              <a:prstDash val="solid"/>
              <a:miter lim="400000"/>
            </a:ln>
          </a:left>
          <a:right>
            <a:ln w="12700" cap="flat">
              <a:solidFill>
                <a:srgbClr val="A5A8A3"/>
              </a:solidFill>
              <a:prstDash val="solid"/>
              <a:miter lim="400000"/>
            </a:ln>
          </a:right>
          <a:top>
            <a:ln w="12700" cap="flat">
              <a:solidFill>
                <a:srgbClr val="939393"/>
              </a:solidFill>
              <a:prstDash val="solid"/>
              <a:miter lim="400000"/>
            </a:ln>
          </a:top>
          <a:bottom>
            <a:ln w="12700" cap="flat">
              <a:solidFill>
                <a:srgbClr val="93939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5A8A3"/>
              </a:solidFill>
              <a:prstDash val="solid"/>
              <a:miter lim="400000"/>
            </a:ln>
          </a:insideV>
        </a:tcBdr>
        <a:fill>
          <a:solidFill>
            <a:srgbClr val="6D6D6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CCDCB">
              <a:alpha val="21000"/>
            </a:srgb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3939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939393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3939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69"/>
    <p:restoredTop sz="93664"/>
  </p:normalViewPr>
  <p:slideViewPr>
    <p:cSldViewPr snapToGrid="0" snapToObjects="1">
      <p:cViewPr varScale="1">
        <p:scale>
          <a:sx n="83" d="100"/>
          <a:sy n="83" d="100"/>
        </p:scale>
        <p:origin x="140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079500" y="2438400"/>
            <a:ext cx="11176000" cy="2921000"/>
          </a:xfrm>
          <a:prstGeom prst="rect">
            <a:avLst/>
          </a:prstGeom>
        </p:spPr>
        <p:txBody>
          <a:bodyPr anchor="b"/>
          <a:lstStyle>
            <a:lvl1pPr>
              <a:defRPr cap="all" spc="232">
                <a:solidFill>
                  <a:srgbClr val="EBEBEB"/>
                </a:solidFill>
                <a:effectLst>
                  <a:outerShdw blurRad="25400" dist="25400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079500" y="5346700"/>
            <a:ext cx="11176000" cy="1397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2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pic" sz="half" idx="13"/>
          </p:nvPr>
        </p:nvSpPr>
        <p:spPr>
          <a:xfrm>
            <a:off x="1015999" y="1176019"/>
            <a:ext cx="5261430" cy="7366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pic" sz="half" idx="14"/>
          </p:nvPr>
        </p:nvSpPr>
        <p:spPr>
          <a:xfrm>
            <a:off x="6743700" y="1181100"/>
            <a:ext cx="5257800" cy="736092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pic" sz="quarter" idx="13"/>
          </p:nvPr>
        </p:nvSpPr>
        <p:spPr>
          <a:xfrm>
            <a:off x="6743700" y="5207000"/>
            <a:ext cx="5257800" cy="3454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pic" sz="quarter" idx="14"/>
          </p:nvPr>
        </p:nvSpPr>
        <p:spPr>
          <a:xfrm>
            <a:off x="6743700" y="1282700"/>
            <a:ext cx="5257800" cy="3429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pic" sz="half" idx="15"/>
          </p:nvPr>
        </p:nvSpPr>
        <p:spPr>
          <a:xfrm>
            <a:off x="1011464" y="1277619"/>
            <a:ext cx="5270501" cy="7378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58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4"/>
          </p:nvPr>
        </p:nvSpPr>
        <p:spPr>
          <a:xfrm>
            <a:off x="1270000" y="39116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200"/>
            </a:lvl1pPr>
          </a:lstStyle>
          <a:p>
            <a:r>
              <a:t>“Type a quote here.”</a:t>
            </a:r>
          </a:p>
        </p:txBody>
      </p:sp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1854200" y="1441449"/>
            <a:ext cx="9612313" cy="4889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079500" y="6515100"/>
            <a:ext cx="11176000" cy="1625600"/>
          </a:xfrm>
          <a:prstGeom prst="rect">
            <a:avLst/>
          </a:prstGeom>
        </p:spPr>
        <p:txBody>
          <a:bodyPr anchor="b"/>
          <a:lstStyle>
            <a:lvl1pPr>
              <a:defRPr cap="all" spc="232">
                <a:solidFill>
                  <a:srgbClr val="EBEBEB"/>
                </a:solidFill>
                <a:effectLst>
                  <a:outerShdw blurRad="25400" dist="25400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079500" y="8166100"/>
            <a:ext cx="11176000" cy="130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600"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079500" y="3416300"/>
            <a:ext cx="11176000" cy="2921000"/>
          </a:xfrm>
          <a:prstGeom prst="rect">
            <a:avLst/>
          </a:prstGeom>
        </p:spPr>
        <p:txBody>
          <a:bodyPr/>
          <a:lstStyle>
            <a:lvl1pPr>
              <a:defRPr cap="all" spc="232">
                <a:solidFill>
                  <a:srgbClr val="EBEBEB"/>
                </a:solidFill>
                <a:effectLst>
                  <a:outerShdw blurRad="25400" dist="25400" dir="162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43700" y="1193800"/>
            <a:ext cx="5257800" cy="736092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14400" y="1193800"/>
            <a:ext cx="5270500" cy="3911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14400" y="5219700"/>
            <a:ext cx="5270500" cy="3378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228600" algn="ctr">
              <a:spcBef>
                <a:spcPts val="0"/>
              </a:spcBef>
              <a:buSzTx/>
              <a:buNone/>
              <a:defRPr sz="3600"/>
            </a:lvl2pPr>
            <a:lvl3pPr marL="0" indent="457200" algn="ctr">
              <a:spcBef>
                <a:spcPts val="0"/>
              </a:spcBef>
              <a:buSzTx/>
              <a:buNone/>
              <a:defRPr sz="3600"/>
            </a:lvl3pPr>
            <a:lvl4pPr marL="0" indent="685800" algn="ctr">
              <a:spcBef>
                <a:spcPts val="0"/>
              </a:spcBef>
              <a:buSzTx/>
              <a:buNone/>
              <a:defRPr sz="3600"/>
            </a:lvl4pPr>
            <a:lvl5pPr marL="0" indent="91440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43700" y="2997200"/>
            <a:ext cx="5270201" cy="5397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14400" y="2705100"/>
            <a:ext cx="5118100" cy="6019800"/>
          </a:xfrm>
          <a:prstGeom prst="rect">
            <a:avLst/>
          </a:prstGeom>
        </p:spPr>
        <p:txBody>
          <a:bodyPr/>
          <a:lstStyle>
            <a:lvl1pPr marL="342900" indent="-342900">
              <a:defRPr sz="3400"/>
            </a:lvl1pPr>
            <a:lvl2pPr marL="685800" indent="-342900">
              <a:defRPr sz="3400"/>
            </a:lvl2pPr>
            <a:lvl3pPr marL="1028700" indent="-342900">
              <a:defRPr sz="3400"/>
            </a:lvl3pPr>
            <a:lvl4pPr marL="1371600" indent="-342900">
              <a:defRPr sz="3400"/>
            </a:lvl4pPr>
            <a:lvl5pPr marL="1714500" indent="-342900"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14400" y="685800"/>
            <a:ext cx="11176000" cy="83820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idx="13"/>
          </p:nvPr>
        </p:nvSpPr>
        <p:spPr>
          <a:xfrm>
            <a:off x="1016000" y="1219200"/>
            <a:ext cx="10985500" cy="5588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1016000" y="7200900"/>
            <a:ext cx="5207000" cy="6604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4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  <a:lvl2pPr marL="0" indent="228600">
              <a:spcBef>
                <a:spcPts val="0"/>
              </a:spcBef>
              <a:buSzTx/>
              <a:buNone/>
              <a:defRPr sz="24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2pPr>
            <a:lvl3pPr marL="0" indent="457200">
              <a:spcBef>
                <a:spcPts val="0"/>
              </a:spcBef>
              <a:buSzTx/>
              <a:buNone/>
              <a:defRPr sz="24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3pPr>
            <a:lvl4pPr marL="0" indent="685800">
              <a:spcBef>
                <a:spcPts val="0"/>
              </a:spcBef>
              <a:buSzTx/>
              <a:buNone/>
              <a:defRPr sz="24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4pPr>
            <a:lvl5pPr marL="0" indent="914400">
              <a:spcBef>
                <a:spcPts val="0"/>
              </a:spcBef>
              <a:buSzTx/>
              <a:buNone/>
              <a:defRPr sz="24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14400" y="317500"/>
            <a:ext cx="11176000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14400" y="2717800"/>
            <a:ext cx="11176000" cy="635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24599" y="9118600"/>
            <a:ext cx="342901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34343"/>
                </a:solidFill>
                <a:effectLst>
                  <a:outerShdw blurRad="25400" dist="23648" dir="16200000" rotWithShape="0">
                    <a:srgbClr val="000000">
                      <a:alpha val="20689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9pPr>
    </p:titleStyle>
    <p:bodyStyle>
      <a:lvl1pPr marL="4191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1pPr>
      <a:lvl2pPr marL="8382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2pPr>
      <a:lvl3pPr marL="12573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3pPr>
      <a:lvl4pPr marL="16764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4pPr>
      <a:lvl5pPr marL="20955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5pPr>
      <a:lvl6pPr marL="25146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6pPr>
      <a:lvl7pPr marL="29337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7pPr>
      <a:lvl8pPr marL="33528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8pPr>
      <a:lvl9pPr marL="37719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effectLst>
            <a:outerShdw blurRad="25400" dist="23648" dir="16200000" rotWithShape="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4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4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ctrTitle"/>
          </p:nvPr>
        </p:nvSpPr>
        <p:spPr>
          <a:xfrm>
            <a:off x="1079500" y="1542637"/>
            <a:ext cx="11176000" cy="29210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Another Roundup</a:t>
            </a:r>
            <a:br>
              <a:rPr lang="en-US" dirty="0"/>
            </a:br>
            <a:r>
              <a:rPr lang="en-US" sz="6600" dirty="0"/>
              <a:t>23</a:t>
            </a:r>
            <a:endParaRPr sz="6600" dirty="0"/>
          </a:p>
        </p:txBody>
      </p:sp>
      <p:sp>
        <p:nvSpPr>
          <p:cNvPr id="138" name="Shape 138"/>
          <p:cNvSpPr>
            <a:spLocks noGrp="1"/>
          </p:cNvSpPr>
          <p:nvPr>
            <p:ph type="subTitle" sz="quarter" idx="1"/>
          </p:nvPr>
        </p:nvSpPr>
        <p:spPr>
          <a:xfrm>
            <a:off x="1079500" y="5177962"/>
            <a:ext cx="11176000" cy="1397001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TR-C&amp;NW</a:t>
            </a:r>
            <a:r>
              <a:rPr lang="en-US" dirty="0"/>
              <a:t> a </a:t>
            </a:r>
            <a:r>
              <a:rPr dirty="0"/>
              <a:t>Rebirth: </a:t>
            </a:r>
            <a:r>
              <a:rPr lang="en-US" dirty="0"/>
              <a:t>Yet </a:t>
            </a:r>
            <a:r>
              <a:rPr dirty="0"/>
              <a:t>Another Beginning</a:t>
            </a:r>
          </a:p>
        </p:txBody>
      </p:sp>
      <p:sp>
        <p:nvSpPr>
          <p:cNvPr id="139" name="Shape 139"/>
          <p:cNvSpPr/>
          <p:nvPr/>
        </p:nvSpPr>
        <p:spPr>
          <a:xfrm>
            <a:off x="3863047" y="6574963"/>
            <a:ext cx="5608907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100 Percent NMRA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Three Lakes Model RR Club</a:t>
            </a:r>
            <a:endParaRPr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January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16</a:t>
            </a:r>
            <a:r>
              <a:rPr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, 20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23</a:t>
            </a:r>
            <a:endParaRPr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Roger G Blocks, P.E.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NMRA </a:t>
            </a:r>
            <a:r>
              <a:rPr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#134321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5863749" y="3564853"/>
            <a:ext cx="2489314" cy="6223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endParaRPr/>
          </a:p>
        </p:txBody>
      </p:sp>
      <p:pic>
        <p:nvPicPr>
          <p:cNvPr id="166" name="2003-SamT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82" y="296612"/>
            <a:ext cx="12378174" cy="928363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10414616" y="8417550"/>
            <a:ext cx="2243362" cy="622301"/>
          </a:xfrm>
          <a:prstGeom prst="rect">
            <a:avLst/>
          </a:prstGeom>
          <a:solidFill>
            <a:schemeClr val="accent1">
              <a:satOff val="-2372"/>
              <a:lumOff val="1321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2003 Twins</a:t>
            </a:r>
          </a:p>
        </p:txBody>
      </p:sp>
    </p:spTree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Slide0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8" y="142616"/>
            <a:ext cx="12408051" cy="93060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Slide0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97" y="195529"/>
            <a:ext cx="12483390" cy="9362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Slide0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92" y="160254"/>
            <a:ext cx="12465770" cy="93493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Slide0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75" y="177891"/>
            <a:ext cx="12412824" cy="93096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Slide0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96" y="124979"/>
            <a:ext cx="12462903" cy="93471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Slide0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41" y="202683"/>
            <a:ext cx="12464313" cy="93482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2011-AwardWinn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84150"/>
            <a:ext cx="12261652" cy="9196239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hape 383"/>
          <p:cNvSpPr/>
          <p:nvPr/>
        </p:nvSpPr>
        <p:spPr>
          <a:xfrm>
            <a:off x="6985992" y="7969249"/>
            <a:ext cx="5382816" cy="622301"/>
          </a:xfrm>
          <a:prstGeom prst="rect">
            <a:avLst/>
          </a:prstGeom>
          <a:solidFill>
            <a:schemeClr val="accent1">
              <a:satOff val="-2372"/>
              <a:lumOff val="1321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2011 </a:t>
            </a:r>
            <a:r>
              <a:rPr dirty="0" err="1"/>
              <a:t>GoldenSpike</a:t>
            </a:r>
            <a:r>
              <a:rPr dirty="0"/>
              <a:t> &amp; Author</a:t>
            </a:r>
          </a:p>
        </p:txBody>
      </p:sp>
    </p:spTree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2011-NMRA-TLMRC1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41" y="203749"/>
            <a:ext cx="12154918" cy="92011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Slide0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40" y="177891"/>
            <a:ext cx="12530422" cy="9397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Slide07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37" y="177891"/>
            <a:ext cx="12530425" cy="9397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lide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46" y="134119"/>
            <a:ext cx="12451735" cy="9338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Slide07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36" y="195529"/>
            <a:ext cx="12483388" cy="9362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Slide0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35" y="195529"/>
            <a:ext cx="12483389" cy="9362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Slide0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34" y="195529"/>
            <a:ext cx="12483390" cy="9362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Slide0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64" y="177891"/>
            <a:ext cx="12530423" cy="9397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Slide0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91" y="160254"/>
            <a:ext cx="12446358" cy="93347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2011-RogAtPiespor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Shape 402"/>
          <p:cNvSpPr/>
          <p:nvPr/>
        </p:nvSpPr>
        <p:spPr>
          <a:xfrm>
            <a:off x="8707986" y="7531457"/>
            <a:ext cx="3892091" cy="1764586"/>
          </a:xfrm>
          <a:prstGeom prst="rect">
            <a:avLst/>
          </a:prstGeom>
          <a:solidFill>
            <a:schemeClr val="accent1">
              <a:satOff val="-2372"/>
              <a:lumOff val="1321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2011 Bike thru </a:t>
            </a:r>
            <a:endParaRPr lang="en-US" dirty="0"/>
          </a:p>
          <a:p>
            <a:r>
              <a:rPr lang="en-US" dirty="0"/>
              <a:t>and drink </a:t>
            </a:r>
            <a:r>
              <a:rPr dirty="0" err="1"/>
              <a:t>Piesporter</a:t>
            </a:r>
            <a:endParaRPr lang="en-US" dirty="0"/>
          </a:p>
          <a:p>
            <a:r>
              <a:rPr lang="en-US" dirty="0"/>
              <a:t>in Germany</a:t>
            </a:r>
            <a:endParaRPr dirty="0"/>
          </a:p>
        </p:txBody>
      </p:sp>
    </p:spTree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2011-MoselMom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92" y="317500"/>
            <a:ext cx="12455016" cy="9321800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Shape 405"/>
          <p:cNvSpPr/>
          <p:nvPr/>
        </p:nvSpPr>
        <p:spPr>
          <a:xfrm>
            <a:off x="6713388" y="8693149"/>
            <a:ext cx="5839124" cy="622301"/>
          </a:xfrm>
          <a:prstGeom prst="rect">
            <a:avLst/>
          </a:prstGeom>
          <a:solidFill>
            <a:schemeClr val="accent1">
              <a:satOff val="-2372"/>
              <a:lumOff val="1321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2011 Drinking along the Mosel</a:t>
            </a:r>
          </a:p>
        </p:txBody>
      </p:sp>
    </p:spTree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2011-RogKonzSaarbur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997" y="165313"/>
            <a:ext cx="8215153" cy="10953537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Shape 408"/>
          <p:cNvSpPr/>
          <p:nvPr/>
        </p:nvSpPr>
        <p:spPr>
          <a:xfrm>
            <a:off x="8316751" y="8915399"/>
            <a:ext cx="4194498" cy="622301"/>
          </a:xfrm>
          <a:prstGeom prst="rect">
            <a:avLst/>
          </a:prstGeom>
          <a:solidFill>
            <a:schemeClr val="accent1">
              <a:satOff val="-2372"/>
              <a:lumOff val="1321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2011 Konz Saarburgh</a:t>
            </a:r>
          </a:p>
        </p:txBody>
      </p:sp>
    </p:spTree>
  </p:cSld>
  <p:clrMapOvr>
    <a:masterClrMapping/>
  </p:clrMapOvr>
  <p:transition spd="med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2011-Saarbur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020" y="-387350"/>
            <a:ext cx="13280240" cy="99601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Slide0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71" y="160254"/>
            <a:ext cx="12417091" cy="9312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lide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17" y="192945"/>
            <a:ext cx="12490282" cy="93677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Slide0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56" y="160254"/>
            <a:ext cx="12386831" cy="92901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Slide08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30" y="169715"/>
            <a:ext cx="12336784" cy="9252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Slide0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59" y="149368"/>
            <a:ext cx="12222183" cy="91666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Slide0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22" y="160254"/>
            <a:ext cx="12407665" cy="9305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Slide0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95" y="177891"/>
            <a:ext cx="12380492" cy="92853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Slide09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43" y="160254"/>
            <a:ext cx="12440581" cy="93304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Slide1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67" y="160254"/>
            <a:ext cx="12475470" cy="9356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Slide1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84" y="142616"/>
            <a:ext cx="12427915" cy="93209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Slide1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45" y="142616"/>
            <a:ext cx="12528692" cy="93965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Slide1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69" y="160254"/>
            <a:ext cx="12448330" cy="9336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lide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91" y="175451"/>
            <a:ext cx="12362540" cy="9271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Slide1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37" y="177891"/>
            <a:ext cx="12427187" cy="93203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Slide1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72" y="195529"/>
            <a:ext cx="12483390" cy="9362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Slide1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98" y="142616"/>
            <a:ext cx="12464601" cy="93484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Slide1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42" y="160254"/>
            <a:ext cx="12430682" cy="93230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Slide1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91" y="160254"/>
            <a:ext cx="12432633" cy="93244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Slide1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39" y="177891"/>
            <a:ext cx="12530423" cy="9397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Slide1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69" y="177891"/>
            <a:ext cx="12417906" cy="9313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Slide1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40" y="177891"/>
            <a:ext cx="12530422" cy="9397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AE9E7-AD2D-BF4C-AA0C-8A8E8D36D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Anna’s Impact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921D5-3763-2B47-A453-89BF0695F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Anna while the junior member </a:t>
            </a:r>
          </a:p>
          <a:p>
            <a:r>
              <a:rPr lang="en-US" dirty="0"/>
              <a:t>Has done wiring, plastering and Quality Assurance</a:t>
            </a:r>
          </a:p>
          <a:p>
            <a:r>
              <a:rPr lang="en-US" dirty="0"/>
              <a:t>And built </a:t>
            </a:r>
            <a:r>
              <a:rPr lang="en-US" dirty="0" err="1"/>
              <a:t>Herzor</a:t>
            </a:r>
            <a:r>
              <a:rPr lang="en-US" dirty="0"/>
              <a:t>-Mine with Grandpa Rog</a:t>
            </a:r>
          </a:p>
          <a:p>
            <a:r>
              <a:rPr lang="en-US" dirty="0"/>
              <a:t>and loves music, math... gets great grades.</a:t>
            </a:r>
          </a:p>
          <a:p>
            <a:r>
              <a:rPr lang="en-US" dirty="0"/>
              <a:t>Makes life better for all she knows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697114"/>
      </p:ext>
    </p:extLst>
  </p:cSld>
  <p:clrMapOvr>
    <a:masterClrMapping/>
  </p:clrMapOvr>
  <p:transition spd="med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DD5CB-E0EE-7743-9B5D-1943C5754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2012 – Heart Valve Fails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38893-7786-ED4C-84F8-1394F2115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095500"/>
            <a:ext cx="11176000" cy="6350000"/>
          </a:xfrm>
        </p:spPr>
        <p:txBody>
          <a:bodyPr/>
          <a:lstStyle/>
          <a:p>
            <a:r>
              <a:rPr lang="en-US" dirty="0"/>
              <a:t> Marge’s Heart valve burned by radiation</a:t>
            </a:r>
          </a:p>
          <a:p>
            <a:r>
              <a:rPr lang="en-US" dirty="0"/>
              <a:t>Radiation was done after left breast cancer 1996</a:t>
            </a:r>
          </a:p>
          <a:p>
            <a:r>
              <a:rPr lang="en-US" dirty="0"/>
              <a:t>Looked at insertion of valve thru artery </a:t>
            </a:r>
          </a:p>
          <a:p>
            <a:r>
              <a:rPr lang="en-US" dirty="0"/>
              <a:t>Marge’s artery was too small in diameter</a:t>
            </a:r>
          </a:p>
          <a:p>
            <a:r>
              <a:rPr lang="en-US" dirty="0"/>
              <a:t>Open heart surgery thru her pericardium</a:t>
            </a:r>
          </a:p>
          <a:p>
            <a:r>
              <a:rPr lang="en-US" dirty="0"/>
              <a:t>Pericardium began to fail almost immediately</a:t>
            </a:r>
          </a:p>
        </p:txBody>
      </p:sp>
    </p:spTree>
    <p:extLst>
      <p:ext uri="{BB962C8B-B14F-4D97-AF65-F5344CB8AC3E}">
        <p14:creationId xmlns:p14="http://schemas.microsoft.com/office/powerpoint/2010/main" val="237212829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lide0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69" y="68115"/>
            <a:ext cx="12450447" cy="93378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2012-Marily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667" y="168140"/>
            <a:ext cx="7133533" cy="9511377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Shape 457"/>
          <p:cNvSpPr/>
          <p:nvPr/>
        </p:nvSpPr>
        <p:spPr>
          <a:xfrm>
            <a:off x="6270816" y="8552179"/>
            <a:ext cx="3793109" cy="622301"/>
          </a:xfrm>
          <a:prstGeom prst="rect">
            <a:avLst/>
          </a:prstGeom>
          <a:solidFill>
            <a:schemeClr val="accent1">
              <a:satOff val="-2372"/>
              <a:lumOff val="1321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2012 Views Change</a:t>
            </a:r>
          </a:p>
        </p:txBody>
      </p:sp>
    </p:spTree>
  </p:cSld>
  <p:clrMapOvr>
    <a:masterClrMapping/>
  </p:clrMapOvr>
  <p:transition spd="med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>
            <a:spLocks noGrp="1"/>
          </p:cNvSpPr>
          <p:nvPr>
            <p:ph type="title"/>
          </p:nvPr>
        </p:nvSpPr>
        <p:spPr>
          <a:xfrm>
            <a:off x="914400" y="520662"/>
            <a:ext cx="11176000" cy="177800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Marge’s Heart</a:t>
            </a:r>
          </a:p>
        </p:txBody>
      </p:sp>
      <p:sp>
        <p:nvSpPr>
          <p:cNvPr id="460" name="Shape 46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60426" indent="-360426" defTabSz="502412">
              <a:spcBef>
                <a:spcPts val="3200"/>
              </a:spcBef>
              <a:defRPr sz="3440" b="1"/>
            </a:pPr>
            <a:r>
              <a:rPr dirty="0"/>
              <a:t>2011 We biked 400 k up the Mosel River</a:t>
            </a:r>
          </a:p>
          <a:p>
            <a:pPr marL="360426" indent="-360426" defTabSz="502412">
              <a:spcBef>
                <a:spcPts val="3200"/>
              </a:spcBef>
              <a:defRPr sz="3440" b="1"/>
            </a:pPr>
            <a:r>
              <a:rPr dirty="0"/>
              <a:t>2012 February a new Aortic Valve for Marge</a:t>
            </a:r>
          </a:p>
          <a:p>
            <a:pPr marL="360426" indent="-360426" defTabSz="502412">
              <a:spcBef>
                <a:spcPts val="3200"/>
              </a:spcBef>
              <a:defRPr sz="3440" b="1"/>
            </a:pPr>
            <a:r>
              <a:rPr dirty="0"/>
              <a:t>2012 Shortness of breath: no more biking</a:t>
            </a:r>
          </a:p>
          <a:p>
            <a:pPr marL="360426" indent="-360426" defTabSz="502412">
              <a:spcBef>
                <a:spcPts val="3200"/>
              </a:spcBef>
              <a:defRPr sz="3440"/>
            </a:pPr>
            <a:r>
              <a:rPr b="1" dirty="0"/>
              <a:t>2013</a:t>
            </a:r>
            <a:r>
              <a:rPr dirty="0"/>
              <a:t> </a:t>
            </a:r>
            <a:r>
              <a:rPr b="1" dirty="0"/>
              <a:t>Oxygen limited, </a:t>
            </a:r>
            <a:r>
              <a:rPr b="1" dirty="0" err="1"/>
              <a:t>Pericarditus</a:t>
            </a:r>
            <a:r>
              <a:rPr lang="en-US" b="1" dirty="0"/>
              <a:t> </a:t>
            </a:r>
            <a:r>
              <a:rPr lang="en-US" b="1" dirty="0" err="1"/>
              <a:t>coontinues</a:t>
            </a:r>
            <a:endParaRPr b="1" dirty="0"/>
          </a:p>
          <a:p>
            <a:pPr marL="360426" indent="-360426" defTabSz="502412">
              <a:spcBef>
                <a:spcPts val="3200"/>
              </a:spcBef>
              <a:defRPr sz="3440" b="1"/>
            </a:pPr>
            <a:r>
              <a:rPr dirty="0"/>
              <a:t>2014 July bumps leg: ulcers begin: eliminate Chemo</a:t>
            </a:r>
          </a:p>
          <a:p>
            <a:pPr marL="360426" indent="-360426" defTabSz="502412">
              <a:spcBef>
                <a:spcPts val="3200"/>
              </a:spcBef>
              <a:defRPr sz="3440" b="1"/>
            </a:pPr>
            <a:r>
              <a:rPr dirty="0"/>
              <a:t>2015 Hospital for Plural Cavity &amp; Atrial Fib</a:t>
            </a:r>
          </a:p>
          <a:p>
            <a:pPr marL="360426" indent="-360426" defTabSz="502412">
              <a:spcBef>
                <a:spcPts val="3200"/>
              </a:spcBef>
              <a:defRPr sz="3440" b="1"/>
            </a:pPr>
            <a:r>
              <a:rPr dirty="0"/>
              <a:t>2016 Expires 3x multiple hospitalizations</a:t>
            </a:r>
          </a:p>
        </p:txBody>
      </p:sp>
    </p:spTree>
  </p:cSld>
  <p:clrMapOvr>
    <a:masterClrMapping/>
  </p:clrMapOvr>
  <p:transition spd="med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55DB3-5B4F-E92A-F71F-7442D8AD9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 Refocus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48743-92D4-B10C-2C1D-86ACC38275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60426" indent="-360426" defTabSz="502412">
              <a:spcBef>
                <a:spcPts val="3200"/>
              </a:spcBef>
              <a:defRPr sz="3440" b="1"/>
            </a:pPr>
            <a:r>
              <a:rPr lang="en-US" dirty="0"/>
              <a:t>2012 Biking, hiking and dancing curtailed</a:t>
            </a:r>
          </a:p>
          <a:p>
            <a:pPr marL="360426" indent="-360426" defTabSz="502412">
              <a:spcBef>
                <a:spcPts val="3200"/>
              </a:spcBef>
              <a:defRPr sz="3440" b="1"/>
            </a:pPr>
            <a:r>
              <a:rPr lang="en-US" dirty="0"/>
              <a:t>2013  Doing what is important for life</a:t>
            </a:r>
          </a:p>
          <a:p>
            <a:pPr marL="360426" indent="-360426" defTabSz="502412">
              <a:spcBef>
                <a:spcPts val="3200"/>
              </a:spcBef>
              <a:defRPr sz="3440" b="1"/>
            </a:pPr>
            <a:r>
              <a:rPr lang="en-US" dirty="0"/>
              <a:t>2014  twenty five years of chemo are ending</a:t>
            </a:r>
            <a:endParaRPr lang="en-US" b="1" dirty="0"/>
          </a:p>
          <a:p>
            <a:pPr marL="360426" indent="-360426" defTabSz="502412">
              <a:spcBef>
                <a:spcPts val="3200"/>
              </a:spcBef>
              <a:defRPr sz="3440" b="1"/>
            </a:pPr>
            <a:r>
              <a:rPr lang="en-US" dirty="0"/>
              <a:t>2015 More important things than a railroad</a:t>
            </a:r>
          </a:p>
          <a:p>
            <a:pPr marL="360426" indent="-360426" defTabSz="502412">
              <a:spcBef>
                <a:spcPts val="3200"/>
              </a:spcBef>
              <a:defRPr sz="3440" b="1"/>
            </a:pPr>
            <a:r>
              <a:rPr lang="en-US" dirty="0"/>
              <a:t>2016 Little time to work on the railroad</a:t>
            </a:r>
          </a:p>
          <a:p>
            <a:pPr marL="360426" indent="-360426" defTabSz="502412">
              <a:spcBef>
                <a:spcPts val="3200"/>
              </a:spcBef>
              <a:defRPr sz="3440" b="1"/>
            </a:pPr>
            <a:r>
              <a:rPr lang="en-US" dirty="0"/>
              <a:t>2017 No interest in working on the </a:t>
            </a:r>
            <a:r>
              <a:rPr lang="en-US" dirty="0" err="1"/>
              <a:t>TR-C&amp;NW</a:t>
            </a:r>
            <a:endParaRPr lang="en-US" dirty="0"/>
          </a:p>
          <a:p>
            <a:pPr marL="360426" indent="-360426" defTabSz="502412">
              <a:spcBef>
                <a:spcPts val="3200"/>
              </a:spcBef>
              <a:defRPr sz="3440" b="1"/>
            </a:pPr>
            <a:r>
              <a:rPr lang="en-US" dirty="0"/>
              <a:t>2018 Things change!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030426"/>
      </p:ext>
    </p:extLst>
  </p:cSld>
  <p:clrMapOvr>
    <a:masterClrMapping/>
  </p:clrMapOvr>
  <p:transition spd="med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Slide1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48" y="189925"/>
            <a:ext cx="12498331" cy="9373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Slide17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22" y="172288"/>
            <a:ext cx="12435719" cy="93267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lide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63" y="82799"/>
            <a:ext cx="12436315" cy="93272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lide0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69" y="192258"/>
            <a:ext cx="12492114" cy="93690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lide0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78" y="119742"/>
            <a:ext cx="12444098" cy="93330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lide0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42" y="252767"/>
            <a:ext cx="12469264" cy="93519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lide0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63" y="97366"/>
            <a:ext cx="12503867" cy="9377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Background in Model Rail</a:t>
            </a:r>
          </a:p>
        </p:txBody>
      </p:sp>
      <p:sp>
        <p:nvSpPr>
          <p:cNvPr id="142" name="Shape 142"/>
          <p:cNvSpPr>
            <a:spLocks noGrp="1"/>
          </p:cNvSpPr>
          <p:nvPr>
            <p:ph type="body" idx="1"/>
          </p:nvPr>
        </p:nvSpPr>
        <p:spPr>
          <a:xfrm>
            <a:off x="914400" y="2078782"/>
            <a:ext cx="11176000" cy="6350001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402335" indent="-402335" defTabSz="560831">
              <a:spcBef>
                <a:spcPts val="3600"/>
              </a:spcBef>
              <a:defRPr sz="3839" b="1"/>
            </a:pPr>
            <a:r>
              <a:rPr dirty="0"/>
              <a:t>O Gauge Layouts 1946 - 1958 (childhood fun</a:t>
            </a:r>
            <a:r>
              <a:rPr lang="en-US" dirty="0"/>
              <a:t> in 									Norwood Park, Chicago, IL</a:t>
            </a:r>
            <a:r>
              <a:rPr dirty="0"/>
              <a:t>)</a:t>
            </a:r>
          </a:p>
          <a:p>
            <a:pPr marL="402335" indent="-402335" defTabSz="560831">
              <a:spcBef>
                <a:spcPts val="3600"/>
              </a:spcBef>
              <a:defRPr sz="3839" b="1"/>
            </a:pPr>
            <a:r>
              <a:rPr dirty="0"/>
              <a:t>HO Gauge Layout 1955-58 (never finished</a:t>
            </a:r>
            <a:r>
              <a:rPr lang="en-US" dirty="0"/>
              <a:t>, also 									Norwood Park, Chicago, IL</a:t>
            </a:r>
            <a:r>
              <a:rPr dirty="0"/>
              <a:t>)</a:t>
            </a:r>
          </a:p>
          <a:p>
            <a:pPr marL="402335" indent="-402335" defTabSz="560831">
              <a:spcBef>
                <a:spcPts val="3600"/>
              </a:spcBef>
              <a:defRPr sz="3839" b="1"/>
            </a:pPr>
            <a:r>
              <a:rPr dirty="0"/>
              <a:t>O Gauge Layout 1968 - 72 (f</a:t>
            </a:r>
            <a:r>
              <a:rPr lang="en-US" dirty="0"/>
              <a:t>or</a:t>
            </a:r>
            <a:r>
              <a:rPr dirty="0"/>
              <a:t> daughters</a:t>
            </a:r>
            <a:r>
              <a:rPr lang="en-US" dirty="0"/>
              <a:t> &amp; 											Neighbor kids, Newburgh, IN</a:t>
            </a:r>
            <a:r>
              <a:rPr dirty="0"/>
              <a:t>)</a:t>
            </a:r>
          </a:p>
          <a:p>
            <a:pPr marL="402335" indent="-402335" defTabSz="560831">
              <a:spcBef>
                <a:spcPts val="3600"/>
              </a:spcBef>
              <a:defRPr sz="3839" b="1"/>
            </a:pPr>
            <a:r>
              <a:rPr dirty="0"/>
              <a:t>N Gauge Layout 1971-72 ( </a:t>
            </a:r>
            <a:r>
              <a:rPr lang="en-US" dirty="0"/>
              <a:t>in mountains above the 									Newburgh, IN kids paradise</a:t>
            </a:r>
            <a:r>
              <a:rPr dirty="0"/>
              <a:t>)</a:t>
            </a:r>
          </a:p>
          <a:p>
            <a:pPr marL="402335" indent="-402335" defTabSz="560831">
              <a:spcBef>
                <a:spcPts val="3600"/>
              </a:spcBef>
              <a:defRPr sz="3839" b="1"/>
            </a:pPr>
            <a:r>
              <a:rPr dirty="0"/>
              <a:t>O Gauge Layout 1974-78 (fun with children</a:t>
            </a:r>
            <a:r>
              <a:rPr lang="en-US" dirty="0"/>
              <a:t>, Racine, WI</a:t>
            </a:r>
            <a:r>
              <a:rPr dirty="0"/>
              <a:t>)</a:t>
            </a:r>
          </a:p>
          <a:p>
            <a:pPr marL="402335" indent="-402335" defTabSz="560831">
              <a:spcBef>
                <a:spcPts val="3600"/>
              </a:spcBef>
              <a:defRPr sz="3839" b="1"/>
            </a:pPr>
            <a:r>
              <a:rPr dirty="0"/>
              <a:t>N Gauge Layout 1980’s (table top: good fun</a:t>
            </a:r>
            <a:r>
              <a:rPr lang="en-US" dirty="0"/>
              <a:t>, also Racine</a:t>
            </a:r>
            <a:r>
              <a:rPr dirty="0"/>
              <a:t>)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lide0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01600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Slide0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63" y="220238"/>
            <a:ext cx="12514835" cy="9386127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>
            <a:off x="8090871" y="7819321"/>
            <a:ext cx="3410248" cy="622301"/>
          </a:xfrm>
          <a:prstGeom prst="rect">
            <a:avLst/>
          </a:prstGeom>
          <a:solidFill>
            <a:schemeClr val="accent1">
              <a:satOff val="-2372"/>
              <a:lumOff val="1321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Semi-Monocoque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lide0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03" y="116481"/>
            <a:ext cx="12508616" cy="93814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lide1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69" y="98844"/>
            <a:ext cx="12500963" cy="93757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lide1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12" y="98844"/>
            <a:ext cx="12467269" cy="93504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lide1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37" y="116481"/>
            <a:ext cx="12403807" cy="93028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lide1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45" y="239945"/>
            <a:ext cx="12364948" cy="92737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lide1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4" y="204669"/>
            <a:ext cx="12459017" cy="9344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lide1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80" y="134119"/>
            <a:ext cx="12432788" cy="93245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lide1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73" y="81206"/>
            <a:ext cx="12463333" cy="9347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lide1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98" y="134119"/>
            <a:ext cx="12431146" cy="93233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1953-NorPkRR-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491" y="344105"/>
            <a:ext cx="9933495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7731156" y="9015779"/>
            <a:ext cx="3939333" cy="622301"/>
          </a:xfrm>
          <a:prstGeom prst="rect">
            <a:avLst/>
          </a:prstGeom>
          <a:solidFill>
            <a:schemeClr val="accent1">
              <a:satOff val="-2372"/>
              <a:lumOff val="1321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1946-58 Chicago, IL</a:t>
            </a:r>
          </a:p>
        </p:txBody>
      </p:sp>
      <p:sp>
        <p:nvSpPr>
          <p:cNvPr id="146" name="Shape 146"/>
          <p:cNvSpPr/>
          <p:nvPr/>
        </p:nvSpPr>
        <p:spPr>
          <a:xfrm>
            <a:off x="6364797" y="5684733"/>
            <a:ext cx="934493" cy="6223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sp>
        <p:nvSpPr>
          <p:cNvPr id="147" name="Shape 147"/>
          <p:cNvSpPr/>
          <p:nvPr/>
        </p:nvSpPr>
        <p:spPr>
          <a:xfrm>
            <a:off x="6491797" y="5811733"/>
            <a:ext cx="934493" cy="6223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lide1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23" y="169394"/>
            <a:ext cx="12431983" cy="93239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Play Trumps Work Anytime</a:t>
            </a:r>
          </a:p>
        </p:txBody>
      </p:sp>
      <p:sp>
        <p:nvSpPr>
          <p:cNvPr id="212" name="Shape 2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7852" indent="-347852" defTabSz="484886">
              <a:spcBef>
                <a:spcPts val="3100"/>
              </a:spcBef>
              <a:defRPr sz="3320" b="1"/>
            </a:pPr>
            <a:r>
              <a:t>Old Fashioned Barn Raising’s ..  are social affairs                                   </a:t>
            </a:r>
          </a:p>
          <a:p>
            <a:pPr marL="347852" indent="-347852" defTabSz="484886">
              <a:spcBef>
                <a:spcPts val="3100"/>
              </a:spcBef>
              <a:defRPr sz="3320" b="1"/>
            </a:pPr>
            <a:r>
              <a:t>The trick is to turn work into fun.. food helps</a:t>
            </a:r>
          </a:p>
          <a:p>
            <a:pPr marL="347852" indent="-347852" defTabSz="484886">
              <a:spcBef>
                <a:spcPts val="3100"/>
              </a:spcBef>
              <a:defRPr sz="3320" b="1"/>
            </a:pPr>
            <a:r>
              <a:t>Learning/ doing something in a short period helps</a:t>
            </a:r>
          </a:p>
          <a:p>
            <a:pPr marL="347852" indent="-347852" defTabSz="484886">
              <a:spcBef>
                <a:spcPts val="3100"/>
              </a:spcBef>
              <a:defRPr sz="3320" b="1"/>
            </a:pPr>
            <a:r>
              <a:t>Making something together.. self satisfaction</a:t>
            </a:r>
          </a:p>
          <a:p>
            <a:pPr marL="347852" indent="-347852" defTabSz="484886">
              <a:spcBef>
                <a:spcPts val="3100"/>
              </a:spcBef>
              <a:defRPr sz="3320" b="1"/>
            </a:pPr>
            <a:r>
              <a:t>Laughing with others .. sometimes at your mistakes</a:t>
            </a:r>
          </a:p>
          <a:p>
            <a:pPr marL="347852" indent="-347852" defTabSz="484886">
              <a:spcBef>
                <a:spcPts val="3100"/>
              </a:spcBef>
              <a:defRPr sz="3320" b="1"/>
            </a:pPr>
            <a:r>
              <a:t>Let the other guy (kid) show you.. many ways to a goal</a:t>
            </a:r>
          </a:p>
          <a:p>
            <a:pPr marL="347852" indent="-347852" defTabSz="484886">
              <a:spcBef>
                <a:spcPts val="3100"/>
              </a:spcBef>
              <a:defRPr sz="3320" b="1"/>
            </a:pPr>
            <a:r>
              <a:t>Objective is growth .. of hobbyist.. of child.. etc.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lide1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79" y="257582"/>
            <a:ext cx="12317914" cy="92384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2004-StuartMelvilleLevinBlock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Shape 220"/>
          <p:cNvSpPr/>
          <p:nvPr/>
        </p:nvSpPr>
        <p:spPr>
          <a:xfrm>
            <a:off x="7346053" y="7674736"/>
            <a:ext cx="5416547" cy="1210588"/>
          </a:xfrm>
          <a:prstGeom prst="rect">
            <a:avLst/>
          </a:prstGeom>
          <a:solidFill>
            <a:schemeClr val="accent1">
              <a:satOff val="-2372"/>
              <a:lumOff val="1321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2005 Mike Melville </a:t>
            </a:r>
            <a:r>
              <a:rPr lang="en-US" dirty="0"/>
              <a:t>(1</a:t>
            </a:r>
            <a:r>
              <a:rPr lang="en-US" baseline="30000" dirty="0"/>
              <a:t>st</a:t>
            </a:r>
            <a:r>
              <a:rPr lang="en-US" dirty="0"/>
              <a:t> pilot </a:t>
            </a:r>
          </a:p>
          <a:p>
            <a:r>
              <a:rPr lang="en-US" dirty="0" err="1"/>
              <a:t>SpaceShip</a:t>
            </a:r>
            <a:r>
              <a:rPr lang="en-US" dirty="0"/>
              <a:t> 1 </a:t>
            </a:r>
            <a:r>
              <a:rPr dirty="0"/>
              <a:t>&amp; </a:t>
            </a:r>
            <a:r>
              <a:rPr dirty="0" err="1"/>
              <a:t>EAA</a:t>
            </a:r>
            <a:r>
              <a:rPr dirty="0"/>
              <a:t> Pals 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2005-Family4Jul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95" y="452320"/>
            <a:ext cx="12196810" cy="9147607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hape 223"/>
          <p:cNvSpPr/>
          <p:nvPr/>
        </p:nvSpPr>
        <p:spPr>
          <a:xfrm>
            <a:off x="9083440" y="7722100"/>
            <a:ext cx="3175548" cy="1210588"/>
          </a:xfrm>
          <a:prstGeom prst="rect">
            <a:avLst/>
          </a:prstGeom>
          <a:solidFill>
            <a:schemeClr val="accent1">
              <a:satOff val="-2372"/>
              <a:lumOff val="1321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2005 </a:t>
            </a:r>
            <a:r>
              <a:rPr lang="en-US" dirty="0"/>
              <a:t>our </a:t>
            </a:r>
            <a:r>
              <a:rPr dirty="0"/>
              <a:t>Family</a:t>
            </a:r>
            <a:endParaRPr lang="en-US" dirty="0"/>
          </a:p>
          <a:p>
            <a:r>
              <a:rPr lang="en-US" dirty="0"/>
              <a:t>My Crew</a:t>
            </a:r>
            <a:endParaRPr dirty="0"/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2005-GermanTri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75" y="448507"/>
            <a:ext cx="12575425" cy="9305093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Shape 226"/>
          <p:cNvSpPr/>
          <p:nvPr/>
        </p:nvSpPr>
        <p:spPr>
          <a:xfrm>
            <a:off x="8089923" y="8202982"/>
            <a:ext cx="4714431" cy="1210588"/>
          </a:xfrm>
          <a:prstGeom prst="rect">
            <a:avLst/>
          </a:prstGeom>
          <a:solidFill>
            <a:schemeClr val="accent1">
              <a:satOff val="-2372"/>
              <a:lumOff val="1321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2005 Austria, Germany, </a:t>
            </a:r>
            <a:endParaRPr lang="en-US" dirty="0"/>
          </a:p>
          <a:p>
            <a:r>
              <a:rPr dirty="0"/>
              <a:t>Luxemburg</a:t>
            </a:r>
            <a:r>
              <a:rPr lang="en-US" dirty="0"/>
              <a:t> a diversion</a:t>
            </a:r>
            <a:endParaRPr dirty="0"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Slide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93" y="179304"/>
            <a:ext cx="12384450" cy="9288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Slide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21" y="144029"/>
            <a:ext cx="12466035" cy="9349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Slide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97" y="196941"/>
            <a:ext cx="12479621" cy="9359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Slide2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03" y="169394"/>
            <a:ext cx="12374441" cy="92808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1970-TrainRogBar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03" y="483668"/>
            <a:ext cx="12352128" cy="8311082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7705626" y="7816182"/>
            <a:ext cx="4915571" cy="622301"/>
          </a:xfrm>
          <a:prstGeom prst="rect">
            <a:avLst/>
          </a:prstGeom>
          <a:solidFill>
            <a:schemeClr val="accent1">
              <a:satOff val="-2372"/>
              <a:lumOff val="1321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rPr dirty="0"/>
              <a:t>1968-72 Newburgh, IN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lide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76" y="167408"/>
            <a:ext cx="12434154" cy="93256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Slide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25" y="149770"/>
            <a:ext cx="12455705" cy="93417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Slide2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18" y="222307"/>
            <a:ext cx="12411983" cy="9308986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hape 241"/>
          <p:cNvSpPr/>
          <p:nvPr/>
        </p:nvSpPr>
        <p:spPr>
          <a:xfrm>
            <a:off x="7715004" y="8114706"/>
            <a:ext cx="2757489" cy="622301"/>
          </a:xfrm>
          <a:prstGeom prst="rect">
            <a:avLst/>
          </a:prstGeom>
          <a:solidFill>
            <a:schemeClr val="accent1">
              <a:satOff val="-2372"/>
              <a:lumOff val="1321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Noted in 2007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Slide2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11" y="181269"/>
            <a:ext cx="12521416" cy="9391062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Shape 244"/>
          <p:cNvSpPr/>
          <p:nvPr/>
        </p:nvSpPr>
        <p:spPr>
          <a:xfrm>
            <a:off x="7408433" y="7363852"/>
            <a:ext cx="3497090" cy="622301"/>
          </a:xfrm>
          <a:prstGeom prst="rect">
            <a:avLst/>
          </a:prstGeom>
          <a:solidFill>
            <a:schemeClr val="accent1">
              <a:satOff val="-2372"/>
              <a:lumOff val="1321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End of 2007 View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2007-Kinderdyk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08" y="198770"/>
            <a:ext cx="13004801" cy="9356060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hape 247"/>
          <p:cNvSpPr/>
          <p:nvPr/>
        </p:nvSpPr>
        <p:spPr>
          <a:xfrm>
            <a:off x="9144789" y="8152066"/>
            <a:ext cx="4058097" cy="1143001"/>
          </a:xfrm>
          <a:prstGeom prst="rect">
            <a:avLst/>
          </a:prstGeom>
          <a:solidFill>
            <a:schemeClr val="accent1">
              <a:satOff val="-2372"/>
              <a:lumOff val="1321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2007 Biking Holland</a:t>
            </a:r>
          </a:p>
          <a:p>
            <a:r>
              <a:t>here Kinderdyke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Slide17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69" y="177736"/>
            <a:ext cx="12497062" cy="93727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Slide1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30" y="161666"/>
            <a:ext cx="12573688" cy="94302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Slide1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20" y="196941"/>
            <a:ext cx="12479623" cy="9359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Slide2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2" y="126391"/>
            <a:ext cx="12499744" cy="9374809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Shape 256"/>
          <p:cNvSpPr/>
          <p:nvPr/>
        </p:nvSpPr>
        <p:spPr>
          <a:xfrm>
            <a:off x="6789860" y="8244768"/>
            <a:ext cx="5905427" cy="622301"/>
          </a:xfrm>
          <a:prstGeom prst="rect">
            <a:avLst/>
          </a:prstGeom>
          <a:solidFill>
            <a:schemeClr val="accent1">
              <a:satOff val="-2372"/>
              <a:lumOff val="1321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2004-2008 OutASite Mountain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Slide2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72" y="144029"/>
            <a:ext cx="12434771" cy="93260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1972-RRNewb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9"/>
            <a:ext cx="13004800" cy="8939582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7796219" y="8302221"/>
            <a:ext cx="4915571" cy="622301"/>
          </a:xfrm>
          <a:prstGeom prst="rect">
            <a:avLst/>
          </a:prstGeom>
          <a:solidFill>
            <a:schemeClr val="accent1">
              <a:satOff val="-2372"/>
              <a:lumOff val="1321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rPr dirty="0"/>
              <a:t>1968-72 Newburgh, IN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Slide2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83" y="196941"/>
            <a:ext cx="12479622" cy="9359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Slide2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21" y="126391"/>
            <a:ext cx="12471535" cy="93536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Slide2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03" y="161666"/>
            <a:ext cx="12459740" cy="9344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Slide1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55" y="144029"/>
            <a:ext cx="12440626" cy="93304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Slide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55" y="149770"/>
            <a:ext cx="12605412" cy="94540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Slide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40" y="149770"/>
            <a:ext cx="12427353" cy="93205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2009-TrainingRGBMA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Shape 273"/>
          <p:cNvSpPr/>
          <p:nvPr/>
        </p:nvSpPr>
        <p:spPr>
          <a:xfrm>
            <a:off x="8951776" y="9067799"/>
            <a:ext cx="3711848" cy="622301"/>
          </a:xfrm>
          <a:prstGeom prst="rect">
            <a:avLst/>
          </a:prstGeom>
          <a:solidFill>
            <a:schemeClr val="accent1">
              <a:satOff val="-2372"/>
              <a:lumOff val="1321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2009 Elroy - Sparta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2009-LaMadeli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Shape 276"/>
          <p:cNvSpPr/>
          <p:nvPr/>
        </p:nvSpPr>
        <p:spPr>
          <a:xfrm>
            <a:off x="8702437" y="7722322"/>
            <a:ext cx="3954609" cy="1210588"/>
          </a:xfrm>
          <a:prstGeom prst="rect">
            <a:avLst/>
          </a:prstGeom>
          <a:solidFill>
            <a:schemeClr val="accent1">
              <a:satOff val="-2372"/>
              <a:lumOff val="1321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2009 France </a:t>
            </a:r>
            <a:r>
              <a:rPr lang="en-US" dirty="0"/>
              <a:t>–</a:t>
            </a:r>
            <a:r>
              <a:rPr dirty="0"/>
              <a:t> Spain</a:t>
            </a:r>
            <a:endParaRPr lang="en-US" dirty="0"/>
          </a:p>
          <a:p>
            <a:r>
              <a:rPr lang="en-US" dirty="0"/>
              <a:t>Early man</a:t>
            </a:r>
            <a:endParaRPr dirty="0"/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2009-Sarla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Shape 279"/>
          <p:cNvSpPr/>
          <p:nvPr/>
        </p:nvSpPr>
        <p:spPr>
          <a:xfrm>
            <a:off x="8937191" y="8857817"/>
            <a:ext cx="3689971" cy="622301"/>
          </a:xfrm>
          <a:prstGeom prst="rect">
            <a:avLst/>
          </a:prstGeom>
          <a:solidFill>
            <a:schemeClr val="accent1">
              <a:satOff val="-2372"/>
              <a:lumOff val="1321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2009 Sarlat France </a:t>
            </a: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09Oct3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0" y="173230"/>
            <a:ext cx="12542854" cy="9407140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Shape 282"/>
          <p:cNvSpPr/>
          <p:nvPr/>
        </p:nvSpPr>
        <p:spPr>
          <a:xfrm>
            <a:off x="7433592" y="8547099"/>
            <a:ext cx="4944816" cy="622301"/>
          </a:xfrm>
          <a:prstGeom prst="rect">
            <a:avLst/>
          </a:prstGeom>
          <a:solidFill>
            <a:schemeClr val="accent1">
              <a:satOff val="-2372"/>
              <a:lumOff val="1321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2009 Wine Tasting School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xfrm>
            <a:off x="1085505" y="317500"/>
            <a:ext cx="11176001" cy="1778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Nearing Retirement in 2004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idx="1"/>
          </p:nvPr>
        </p:nvSpPr>
        <p:spPr>
          <a:xfrm>
            <a:off x="621725" y="2717800"/>
            <a:ext cx="12103561" cy="6350000"/>
          </a:xfrm>
          <a:prstGeom prst="rect">
            <a:avLst/>
          </a:prstGeom>
        </p:spPr>
        <p:txBody>
          <a:bodyPr/>
          <a:lstStyle/>
          <a:p>
            <a:pPr marL="402335" indent="-402335" defTabSz="560831">
              <a:spcBef>
                <a:spcPts val="3600"/>
              </a:spcBef>
              <a:defRPr sz="3839" b="1"/>
            </a:pPr>
            <a:r>
              <a:rPr dirty="0"/>
              <a:t>Wife was retired from teaching RNs &amp; consulting</a:t>
            </a:r>
          </a:p>
          <a:p>
            <a:pPr marL="402335" indent="-402335" defTabSz="560831">
              <a:spcBef>
                <a:spcPts val="3600"/>
              </a:spcBef>
              <a:defRPr sz="3839" b="1"/>
            </a:pPr>
            <a:r>
              <a:rPr dirty="0"/>
              <a:t>I was taking history courses at UW Parkside</a:t>
            </a:r>
          </a:p>
          <a:p>
            <a:pPr marL="402335" indent="-402335" defTabSz="560831">
              <a:spcBef>
                <a:spcPts val="3600"/>
              </a:spcBef>
              <a:defRPr sz="3839" b="1"/>
            </a:pPr>
            <a:r>
              <a:rPr dirty="0"/>
              <a:t>No longer flew to the Cape: Boeing</a:t>
            </a:r>
            <a:r>
              <a:rPr lang="en-US" dirty="0"/>
              <a:t> took our work</a:t>
            </a:r>
            <a:endParaRPr dirty="0"/>
          </a:p>
          <a:p>
            <a:pPr marL="402335" indent="-402335" defTabSz="560831">
              <a:spcBef>
                <a:spcPts val="3600"/>
              </a:spcBef>
              <a:defRPr sz="3839" b="1"/>
            </a:pPr>
            <a:r>
              <a:rPr dirty="0"/>
              <a:t>Refinished our summer cottage: </a:t>
            </a:r>
            <a:r>
              <a:rPr lang="en-US" dirty="0"/>
              <a:t>Three Lakes, WI</a:t>
            </a:r>
            <a:endParaRPr dirty="0"/>
          </a:p>
          <a:p>
            <a:pPr marL="402335" indent="-402335" defTabSz="560831">
              <a:spcBef>
                <a:spcPts val="3600"/>
              </a:spcBef>
              <a:defRPr sz="3839" b="1"/>
            </a:pPr>
            <a:r>
              <a:rPr dirty="0"/>
              <a:t>Had begun post retirement work (Racine Arson)</a:t>
            </a:r>
          </a:p>
          <a:p>
            <a:pPr marL="402335" indent="-402335" defTabSz="560831">
              <a:spcBef>
                <a:spcPts val="3600"/>
              </a:spcBef>
              <a:defRPr sz="3839" b="1"/>
            </a:pPr>
            <a:r>
              <a:rPr lang="en-US" dirty="0"/>
              <a:t>Trips</a:t>
            </a:r>
            <a:r>
              <a:rPr dirty="0"/>
              <a:t>: Rockies, Canada, England, Wales, Ireland</a:t>
            </a:r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09Oct4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54" y="512864"/>
            <a:ext cx="12568492" cy="942637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hape 285"/>
          <p:cNvSpPr/>
          <p:nvPr/>
        </p:nvSpPr>
        <p:spPr>
          <a:xfrm>
            <a:off x="9099773" y="8966199"/>
            <a:ext cx="3542854" cy="622301"/>
          </a:xfrm>
          <a:prstGeom prst="rect">
            <a:avLst/>
          </a:prstGeom>
          <a:solidFill>
            <a:schemeClr val="accent1">
              <a:satOff val="-2372"/>
              <a:lumOff val="1321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2009 Atlantic Wall</a:t>
            </a:r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2009-MargeItaly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Shape 288"/>
          <p:cNvSpPr/>
          <p:nvPr/>
        </p:nvSpPr>
        <p:spPr>
          <a:xfrm>
            <a:off x="9042388" y="7805725"/>
            <a:ext cx="3954513" cy="622301"/>
          </a:xfrm>
          <a:prstGeom prst="rect">
            <a:avLst/>
          </a:prstGeom>
          <a:solidFill>
            <a:schemeClr val="accent1">
              <a:satOff val="-2372"/>
              <a:lumOff val="1321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2009 Tuscany Biking</a:t>
            </a:r>
          </a:p>
        </p:txBody>
      </p:sp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2009-RogerItaly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076" y="126567"/>
            <a:ext cx="73152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Shape 291"/>
          <p:cNvSpPr/>
          <p:nvPr/>
        </p:nvSpPr>
        <p:spPr>
          <a:xfrm>
            <a:off x="7818766" y="7946321"/>
            <a:ext cx="3583038" cy="622301"/>
          </a:xfrm>
          <a:prstGeom prst="rect">
            <a:avLst/>
          </a:prstGeom>
          <a:solidFill>
            <a:schemeClr val="accent1">
              <a:satOff val="-2372"/>
              <a:lumOff val="1321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2009 Bike Tuscany</a:t>
            </a:r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09Oct47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354" y="218122"/>
            <a:ext cx="7470696" cy="9960928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Shape 346"/>
          <p:cNvSpPr/>
          <p:nvPr/>
        </p:nvSpPr>
        <p:spPr>
          <a:xfrm>
            <a:off x="8298309" y="8775699"/>
            <a:ext cx="4371083" cy="622301"/>
          </a:xfrm>
          <a:prstGeom prst="rect">
            <a:avLst/>
          </a:prstGeom>
          <a:solidFill>
            <a:schemeClr val="accent1">
              <a:satOff val="-2372"/>
              <a:lumOff val="1321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2009 Presqu' ile France</a:t>
            </a:r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Slide2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74" y="161666"/>
            <a:ext cx="12436007" cy="9327005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hape 294"/>
          <p:cNvSpPr/>
          <p:nvPr/>
        </p:nvSpPr>
        <p:spPr>
          <a:xfrm>
            <a:off x="6968108" y="8388349"/>
            <a:ext cx="4186685" cy="622301"/>
          </a:xfrm>
          <a:prstGeom prst="rect">
            <a:avLst/>
          </a:prstGeom>
          <a:solidFill>
            <a:schemeClr val="accent1">
              <a:satOff val="-2372"/>
              <a:lumOff val="1321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2009 Optimism Helps</a:t>
            </a:r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Slide7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14" y="167408"/>
            <a:ext cx="12558379" cy="94187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Slide7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60" y="132132"/>
            <a:ext cx="12550221" cy="9412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Slide0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04" y="153950"/>
            <a:ext cx="12437837" cy="93283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Slide1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93" y="144029"/>
            <a:ext cx="12490463" cy="93678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Slide0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04" y="103896"/>
            <a:ext cx="12456400" cy="9342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lide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05" y="399008"/>
            <a:ext cx="12472789" cy="9354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Slide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54" y="41565"/>
            <a:ext cx="12456995" cy="93427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Slide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41" y="167408"/>
            <a:ext cx="12432689" cy="93245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Slide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34" y="132132"/>
            <a:ext cx="12429744" cy="93223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Slide1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51" y="220320"/>
            <a:ext cx="12417278" cy="93129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Slide1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35" y="237958"/>
            <a:ext cx="12370243" cy="9277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Slide2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26" y="144029"/>
            <a:ext cx="12486230" cy="93646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Slide1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58" y="132132"/>
            <a:ext cx="12472671" cy="93545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Slide1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45" y="185045"/>
            <a:ext cx="12322509" cy="92418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Slide1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88" y="132132"/>
            <a:ext cx="12473266" cy="9354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Slide1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77" y="185045"/>
            <a:ext cx="12395077" cy="92963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xfrm>
            <a:off x="914400" y="659182"/>
            <a:ext cx="11176000" cy="177800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Activity Goals</a:t>
            </a:r>
          </a:p>
        </p:txBody>
      </p:sp>
      <p:sp>
        <p:nvSpPr>
          <p:cNvPr id="161" name="Shape 1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18515" indent="-318515" defTabSz="443991">
              <a:spcBef>
                <a:spcPts val="2800"/>
              </a:spcBef>
              <a:defRPr sz="3040" b="1"/>
            </a:pPr>
            <a:r>
              <a:rPr dirty="0"/>
              <a:t>Show Grandkids how to use tools</a:t>
            </a:r>
          </a:p>
          <a:p>
            <a:pPr marL="318515" indent="-318515" defTabSz="443991">
              <a:spcBef>
                <a:spcPts val="2800"/>
              </a:spcBef>
              <a:defRPr sz="3040" b="1"/>
            </a:pPr>
            <a:r>
              <a:rPr dirty="0"/>
              <a:t>How to negotiate with adults</a:t>
            </a:r>
          </a:p>
          <a:p>
            <a:pPr marL="318515" indent="-318515" defTabSz="443991">
              <a:spcBef>
                <a:spcPts val="2800"/>
              </a:spcBef>
              <a:defRPr sz="3040" b="1"/>
            </a:pPr>
            <a:r>
              <a:rPr dirty="0"/>
              <a:t>How to work together to achieve</a:t>
            </a:r>
          </a:p>
          <a:p>
            <a:pPr marL="318515" indent="-318515" defTabSz="443991">
              <a:spcBef>
                <a:spcPts val="2800"/>
              </a:spcBef>
              <a:defRPr sz="3040" b="1"/>
            </a:pPr>
            <a:r>
              <a:rPr dirty="0"/>
              <a:t>The importance of sketches to explain a view</a:t>
            </a:r>
          </a:p>
          <a:p>
            <a:pPr marL="318515" indent="-318515" defTabSz="443991">
              <a:spcBef>
                <a:spcPts val="2800"/>
              </a:spcBef>
              <a:defRPr sz="3040" b="1"/>
            </a:pPr>
            <a:r>
              <a:rPr dirty="0"/>
              <a:t>How electricity works </a:t>
            </a:r>
          </a:p>
          <a:p>
            <a:pPr marL="318515" indent="-318515" defTabSz="443991">
              <a:spcBef>
                <a:spcPts val="2800"/>
              </a:spcBef>
              <a:defRPr sz="3040" b="1"/>
            </a:pPr>
            <a:r>
              <a:rPr dirty="0"/>
              <a:t>Practical stuff like plastering, wiring, assembling..</a:t>
            </a:r>
          </a:p>
          <a:p>
            <a:pPr marL="318515" indent="-318515" defTabSz="443991">
              <a:spcBef>
                <a:spcPts val="2800"/>
              </a:spcBef>
              <a:defRPr sz="3040" b="1"/>
            </a:pPr>
            <a:r>
              <a:rPr dirty="0"/>
              <a:t>How to scrounge: save money, do without… </a:t>
            </a:r>
            <a:r>
              <a:rPr dirty="0" err="1"/>
              <a:t>etc</a:t>
            </a:r>
            <a:endParaRPr dirty="0"/>
          </a:p>
        </p:txBody>
      </p:sp>
    </p:spTree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Slide1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85" y="290871"/>
            <a:ext cx="12349781" cy="9262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Slide0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19" y="156809"/>
            <a:ext cx="12406022" cy="93045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Slide1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71" y="185045"/>
            <a:ext cx="12511345" cy="93835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Slide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92" y="244997"/>
            <a:ext cx="12351474" cy="92636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Slide0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51" y="177891"/>
            <a:ext cx="12418711" cy="93140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Slide1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30" y="196522"/>
            <a:ext cx="12480740" cy="93605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Slide1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51" y="207563"/>
            <a:ext cx="12360715" cy="92705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2010-Co-PilotT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Shape 341"/>
          <p:cNvSpPr/>
          <p:nvPr/>
        </p:nvSpPr>
        <p:spPr>
          <a:xfrm>
            <a:off x="7515807" y="8178799"/>
            <a:ext cx="3916786" cy="622301"/>
          </a:xfrm>
          <a:prstGeom prst="rect">
            <a:avLst/>
          </a:prstGeom>
          <a:solidFill>
            <a:schemeClr val="accent1">
              <a:satOff val="-2372"/>
              <a:lumOff val="1321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2010 Take TJ Flying</a:t>
            </a:r>
          </a:p>
        </p:txBody>
      </p:sp>
    </p:spTree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2010-Rog&amp;TJFl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Slide1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91" y="154650"/>
            <a:ext cx="12400775" cy="93005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lide1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73" y="154650"/>
            <a:ext cx="12481931" cy="93614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Slide1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42" y="137013"/>
            <a:ext cx="12465362" cy="93490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Slide0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54" y="167408"/>
            <a:ext cx="12378662" cy="92839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Slide0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64" y="156809"/>
            <a:ext cx="12423440" cy="93175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Slide0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09" y="192084"/>
            <a:ext cx="12395219" cy="92964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Slide0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77" y="167408"/>
            <a:ext cx="12376964" cy="92827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Slide06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94" y="132132"/>
            <a:ext cx="12376722" cy="9282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Slide0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33" y="149770"/>
            <a:ext cx="12371045" cy="92782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Slide0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29" y="124979"/>
            <a:ext cx="12445233" cy="9333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Slide06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05" y="167408"/>
            <a:ext cx="12324536" cy="92434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Slide0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51" y="195529"/>
            <a:ext cx="12361973" cy="92714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PhotoPortfolio">
  <a:themeElements>
    <a:clrScheme name="Custom 22">
      <a:dk1>
        <a:srgbClr val="1DB116"/>
      </a:dk1>
      <a:lt1>
        <a:srgbClr val="0B0206"/>
      </a:lt1>
      <a:dk2>
        <a:srgbClr val="090205"/>
      </a:dk2>
      <a:lt2>
        <a:srgbClr val="12040B"/>
      </a:lt2>
      <a:accent1>
        <a:srgbClr val="95ABBF"/>
      </a:accent1>
      <a:accent2>
        <a:srgbClr val="8FAC7A"/>
      </a:accent2>
      <a:accent3>
        <a:srgbClr val="C6C190"/>
      </a:accent3>
      <a:accent4>
        <a:srgbClr val="C2B18B"/>
      </a:accent4>
      <a:accent5>
        <a:srgbClr val="D9A774"/>
      </a:accent5>
      <a:accent6>
        <a:srgbClr val="B78367"/>
      </a:accent6>
      <a:hlink>
        <a:srgbClr val="0000FF"/>
      </a:hlink>
      <a:folHlink>
        <a:srgbClr val="FF00FF"/>
      </a:folHlink>
    </a:clrScheme>
    <a:fontScheme name="PhotoPortfolio">
      <a:majorFont>
        <a:latin typeface="Baskerville"/>
        <a:ea typeface="Baskerville"/>
        <a:cs typeface="Baskerville"/>
      </a:majorFont>
      <a:minorFont>
        <a:latin typeface="Cochin"/>
        <a:ea typeface="Cochin"/>
        <a:cs typeface="Cochin"/>
      </a:minorFont>
    </a:fontScheme>
    <a:fmtScheme name="Photo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38100" dir="5400000" rotWithShape="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51515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72675A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hotoPortfolio">
  <a:themeElements>
    <a:clrScheme name="PhotoPortfolio">
      <a:dk1>
        <a:srgbClr val="000000"/>
      </a:dk1>
      <a:lt1>
        <a:srgbClr val="FFFFFF"/>
      </a:lt1>
      <a:dk2>
        <a:srgbClr val="626262"/>
      </a:dk2>
      <a:lt2>
        <a:srgbClr val="C1C1C1"/>
      </a:lt2>
      <a:accent1>
        <a:srgbClr val="95ABBF"/>
      </a:accent1>
      <a:accent2>
        <a:srgbClr val="8FAC7A"/>
      </a:accent2>
      <a:accent3>
        <a:srgbClr val="C6C190"/>
      </a:accent3>
      <a:accent4>
        <a:srgbClr val="C2B18B"/>
      </a:accent4>
      <a:accent5>
        <a:srgbClr val="D9A774"/>
      </a:accent5>
      <a:accent6>
        <a:srgbClr val="B78367"/>
      </a:accent6>
      <a:hlink>
        <a:srgbClr val="0000FF"/>
      </a:hlink>
      <a:folHlink>
        <a:srgbClr val="FF00FF"/>
      </a:folHlink>
    </a:clrScheme>
    <a:fontScheme name="PhotoPortfolio">
      <a:majorFont>
        <a:latin typeface="Baskerville"/>
        <a:ea typeface="Baskerville"/>
        <a:cs typeface="Baskerville"/>
      </a:majorFont>
      <a:minorFont>
        <a:latin typeface="Cochin"/>
        <a:ea typeface="Cochin"/>
        <a:cs typeface="Cochin"/>
      </a:minorFont>
    </a:fontScheme>
    <a:fmtScheme name="Photo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38100" dir="5400000" rotWithShape="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51515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72675A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1926</TotalTime>
  <Words>664</Words>
  <Application>Microsoft Macintosh PowerPoint</Application>
  <PresentationFormat>Custom</PresentationFormat>
  <Paragraphs>100</Paragraphs>
  <Slides>144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144</vt:i4>
      </vt:variant>
    </vt:vector>
  </HeadingPairs>
  <TitlesOfParts>
    <vt:vector size="149" baseType="lpstr">
      <vt:lpstr>Baskerville</vt:lpstr>
      <vt:lpstr>Bradley Hand ITC TT-Bold</vt:lpstr>
      <vt:lpstr>Cochin</vt:lpstr>
      <vt:lpstr>Helvetica Neue</vt:lpstr>
      <vt:lpstr>PhotoPortfolio</vt:lpstr>
      <vt:lpstr>Another Roundup 23</vt:lpstr>
      <vt:lpstr>Background in Model Rail</vt:lpstr>
      <vt:lpstr>PowerPoint Presentation</vt:lpstr>
      <vt:lpstr>PowerPoint Presentation</vt:lpstr>
      <vt:lpstr>PowerPoint Presentation</vt:lpstr>
      <vt:lpstr>Nearing Retirement in 2004</vt:lpstr>
      <vt:lpstr>PowerPoint Presentation</vt:lpstr>
      <vt:lpstr>Activity Goals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Play Trumps Work Anytime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Anna’s Impact</vt:lpstr>
      <vt:lpstr>2012 – Heart Valve Fails</vt:lpstr>
      <vt:lpstr>PowerPoint Presentation</vt:lpstr>
      <vt:lpstr>Marge’s Heart</vt:lpstr>
      <vt:lpstr>Rail Refocus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in the  Saddle Again</dc:title>
  <cp:lastModifiedBy>Roger Blocks</cp:lastModifiedBy>
  <cp:revision>49</cp:revision>
  <dcterms:modified xsi:type="dcterms:W3CDTF">2023-01-15T17:50:53Z</dcterms:modified>
</cp:coreProperties>
</file>